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E570"/>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88" d="100"/>
          <a:sy n="88" d="100"/>
        </p:scale>
        <p:origin x="-134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F8DF5F8F-C943-410D-94DB-0EA33CF548ED}" type="datetimeFigureOut">
              <a:rPr lang="es-MX" smtClean="0"/>
              <a:t>06/04/2011</a:t>
            </a:fld>
            <a:endParaRPr lang="es-MX" dirty="0"/>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MX" dirty="0"/>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F018CB1-953B-43DE-903C-152C8786E25E}" type="slidenum">
              <a:rPr lang="es-MX" smtClean="0"/>
              <a:t>‹Nº›</a:t>
            </a:fld>
            <a:endParaRPr lang="es-MX"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8DF5F8F-C943-410D-94DB-0EA33CF548ED}" type="datetimeFigureOut">
              <a:rPr lang="es-MX" smtClean="0"/>
              <a:t>06/04/2011</a:t>
            </a:fld>
            <a:endParaRPr lang="es-MX" dirty="0"/>
          </a:p>
        </p:txBody>
      </p:sp>
      <p:sp>
        <p:nvSpPr>
          <p:cNvPr id="5" name="4 Marcador de pie de página"/>
          <p:cNvSpPr>
            <a:spLocks noGrp="1"/>
          </p:cNvSpPr>
          <p:nvPr>
            <p:ph type="ftr" sz="quarter" idx="11"/>
          </p:nvPr>
        </p:nvSpPr>
        <p:spPr/>
        <p:txBody>
          <a:bodyPr/>
          <a:lstStyle>
            <a:extLst/>
          </a:lstStyle>
          <a:p>
            <a:endParaRPr lang="es-MX" dirty="0"/>
          </a:p>
        </p:txBody>
      </p:sp>
      <p:sp>
        <p:nvSpPr>
          <p:cNvPr id="6" name="5 Marcador de número de diapositiva"/>
          <p:cNvSpPr>
            <a:spLocks noGrp="1"/>
          </p:cNvSpPr>
          <p:nvPr>
            <p:ph type="sldNum" sz="quarter" idx="12"/>
          </p:nvPr>
        </p:nvSpPr>
        <p:spPr/>
        <p:txBody>
          <a:bodyPr/>
          <a:lstStyle>
            <a:extLst/>
          </a:lstStyle>
          <a:p>
            <a:fld id="{BF018CB1-953B-43DE-903C-152C8786E25E}" type="slidenum">
              <a:rPr lang="es-MX" smtClean="0"/>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F8DF5F8F-C943-410D-94DB-0EA33CF548ED}" type="datetimeFigureOut">
              <a:rPr lang="es-MX" smtClean="0"/>
              <a:t>06/04/2011</a:t>
            </a:fld>
            <a:endParaRPr lang="es-MX" dirty="0"/>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MX" dirty="0"/>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F018CB1-953B-43DE-903C-152C8786E25E}" type="slidenum">
              <a:rPr lang="es-MX" smtClean="0"/>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8DF5F8F-C943-410D-94DB-0EA33CF548ED}" type="datetimeFigureOut">
              <a:rPr lang="es-MX" smtClean="0"/>
              <a:t>06/04/2011</a:t>
            </a:fld>
            <a:endParaRPr lang="es-MX" dirty="0"/>
          </a:p>
        </p:txBody>
      </p:sp>
      <p:sp>
        <p:nvSpPr>
          <p:cNvPr id="5" name="4 Marcador de pie de página"/>
          <p:cNvSpPr>
            <a:spLocks noGrp="1"/>
          </p:cNvSpPr>
          <p:nvPr>
            <p:ph type="ftr" sz="quarter" idx="11"/>
          </p:nvPr>
        </p:nvSpPr>
        <p:spPr/>
        <p:txBody>
          <a:bodyPr/>
          <a:lstStyle>
            <a:extLst/>
          </a:lstStyle>
          <a:p>
            <a:endParaRPr lang="es-MX" dirty="0"/>
          </a:p>
        </p:txBody>
      </p:sp>
      <p:sp>
        <p:nvSpPr>
          <p:cNvPr id="6" name="5 Marcador de número de diapositiva"/>
          <p:cNvSpPr>
            <a:spLocks noGrp="1"/>
          </p:cNvSpPr>
          <p:nvPr>
            <p:ph type="sldNum" sz="quarter" idx="12"/>
          </p:nvPr>
        </p:nvSpPr>
        <p:spPr/>
        <p:txBody>
          <a:bodyPr/>
          <a:lstStyle>
            <a:extLst/>
          </a:lstStyle>
          <a:p>
            <a:fld id="{BF018CB1-953B-43DE-903C-152C8786E25E}" type="slidenum">
              <a:rPr lang="es-MX" smtClean="0"/>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F8DF5F8F-C943-410D-94DB-0EA33CF548ED}" type="datetimeFigureOut">
              <a:rPr lang="es-MX" smtClean="0"/>
              <a:t>06/04/2011</a:t>
            </a:fld>
            <a:endParaRPr lang="es-MX" dirty="0"/>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MX" dirty="0"/>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BF018CB1-953B-43DE-903C-152C8786E25E}" type="slidenum">
              <a:rPr lang="es-MX" smtClean="0"/>
              <a:t>‹Nº›</a:t>
            </a:fld>
            <a:endParaRPr lang="es-MX"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8DF5F8F-C943-410D-94DB-0EA33CF548ED}" type="datetimeFigureOut">
              <a:rPr lang="es-MX" smtClean="0"/>
              <a:t>06/04/2011</a:t>
            </a:fld>
            <a:endParaRPr lang="es-MX" dirty="0"/>
          </a:p>
        </p:txBody>
      </p:sp>
      <p:sp>
        <p:nvSpPr>
          <p:cNvPr id="6" name="5 Marcador de pie de página"/>
          <p:cNvSpPr>
            <a:spLocks noGrp="1"/>
          </p:cNvSpPr>
          <p:nvPr>
            <p:ph type="ftr" sz="quarter" idx="11"/>
          </p:nvPr>
        </p:nvSpPr>
        <p:spPr/>
        <p:txBody>
          <a:bodyPr/>
          <a:lstStyle>
            <a:extLst/>
          </a:lstStyle>
          <a:p>
            <a:endParaRPr lang="es-MX" dirty="0"/>
          </a:p>
        </p:txBody>
      </p:sp>
      <p:sp>
        <p:nvSpPr>
          <p:cNvPr id="7" name="6 Marcador de número de diapositiva"/>
          <p:cNvSpPr>
            <a:spLocks noGrp="1"/>
          </p:cNvSpPr>
          <p:nvPr>
            <p:ph type="sldNum" sz="quarter" idx="12"/>
          </p:nvPr>
        </p:nvSpPr>
        <p:spPr/>
        <p:txBody>
          <a:bodyPr/>
          <a:lstStyle>
            <a:extLst/>
          </a:lstStyle>
          <a:p>
            <a:fld id="{BF018CB1-953B-43DE-903C-152C8786E25E}" type="slidenum">
              <a:rPr lang="es-MX" smtClean="0"/>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F8DF5F8F-C943-410D-94DB-0EA33CF548ED}" type="datetimeFigureOut">
              <a:rPr lang="es-MX" smtClean="0"/>
              <a:t>06/04/2011</a:t>
            </a:fld>
            <a:endParaRPr lang="es-MX" dirty="0"/>
          </a:p>
        </p:txBody>
      </p:sp>
      <p:sp>
        <p:nvSpPr>
          <p:cNvPr id="8" name="7 Marcador de pie de página"/>
          <p:cNvSpPr>
            <a:spLocks noGrp="1"/>
          </p:cNvSpPr>
          <p:nvPr>
            <p:ph type="ftr" sz="quarter" idx="11"/>
          </p:nvPr>
        </p:nvSpPr>
        <p:spPr/>
        <p:txBody>
          <a:bodyPr/>
          <a:lstStyle>
            <a:extLst/>
          </a:lstStyle>
          <a:p>
            <a:endParaRPr lang="es-MX" dirty="0"/>
          </a:p>
        </p:txBody>
      </p:sp>
      <p:sp>
        <p:nvSpPr>
          <p:cNvPr id="9" name="8 Marcador de número de diapositiva"/>
          <p:cNvSpPr>
            <a:spLocks noGrp="1"/>
          </p:cNvSpPr>
          <p:nvPr>
            <p:ph type="sldNum" sz="quarter" idx="12"/>
          </p:nvPr>
        </p:nvSpPr>
        <p:spPr/>
        <p:txBody>
          <a:bodyPr/>
          <a:lstStyle>
            <a:extLst/>
          </a:lstStyle>
          <a:p>
            <a:fld id="{BF018CB1-953B-43DE-903C-152C8786E25E}" type="slidenum">
              <a:rPr lang="es-MX" smtClean="0"/>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F8DF5F8F-C943-410D-94DB-0EA33CF548ED}" type="datetimeFigureOut">
              <a:rPr lang="es-MX" smtClean="0"/>
              <a:t>06/04/2011</a:t>
            </a:fld>
            <a:endParaRPr lang="es-MX" dirty="0"/>
          </a:p>
        </p:txBody>
      </p:sp>
      <p:sp>
        <p:nvSpPr>
          <p:cNvPr id="4" name="3 Marcador de pie de página"/>
          <p:cNvSpPr>
            <a:spLocks noGrp="1"/>
          </p:cNvSpPr>
          <p:nvPr>
            <p:ph type="ftr" sz="quarter" idx="11"/>
          </p:nvPr>
        </p:nvSpPr>
        <p:spPr/>
        <p:txBody>
          <a:bodyPr/>
          <a:lstStyle>
            <a:extLst/>
          </a:lstStyle>
          <a:p>
            <a:endParaRPr lang="es-MX" dirty="0"/>
          </a:p>
        </p:txBody>
      </p:sp>
      <p:sp>
        <p:nvSpPr>
          <p:cNvPr id="5" name="4 Marcador de número de diapositiva"/>
          <p:cNvSpPr>
            <a:spLocks noGrp="1"/>
          </p:cNvSpPr>
          <p:nvPr>
            <p:ph type="sldNum" sz="quarter" idx="12"/>
          </p:nvPr>
        </p:nvSpPr>
        <p:spPr/>
        <p:txBody>
          <a:bodyPr/>
          <a:lstStyle>
            <a:extLst/>
          </a:lstStyle>
          <a:p>
            <a:fld id="{BF018CB1-953B-43DE-903C-152C8786E25E}" type="slidenum">
              <a:rPr lang="es-MX" smtClean="0"/>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F8DF5F8F-C943-410D-94DB-0EA33CF548ED}" type="datetimeFigureOut">
              <a:rPr lang="es-MX" smtClean="0"/>
              <a:t>06/04/2011</a:t>
            </a:fld>
            <a:endParaRPr lang="es-MX" dirty="0"/>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MX" dirty="0"/>
          </a:p>
        </p:txBody>
      </p:sp>
      <p:sp>
        <p:nvSpPr>
          <p:cNvPr id="4" name="3 Marcador de número de diapositiva"/>
          <p:cNvSpPr>
            <a:spLocks noGrp="1"/>
          </p:cNvSpPr>
          <p:nvPr>
            <p:ph type="sldNum" sz="quarter" idx="12"/>
          </p:nvPr>
        </p:nvSpPr>
        <p:spPr/>
        <p:txBody>
          <a:bodyPr/>
          <a:lstStyle>
            <a:extLst/>
          </a:lstStyle>
          <a:p>
            <a:fld id="{BF018CB1-953B-43DE-903C-152C8786E25E}" type="slidenum">
              <a:rPr lang="es-MX" smtClean="0"/>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8DF5F8F-C943-410D-94DB-0EA33CF548ED}" type="datetimeFigureOut">
              <a:rPr lang="es-MX" smtClean="0"/>
              <a:t>06/04/2011</a:t>
            </a:fld>
            <a:endParaRPr lang="es-MX" dirty="0"/>
          </a:p>
        </p:txBody>
      </p:sp>
      <p:sp>
        <p:nvSpPr>
          <p:cNvPr id="6" name="5 Marcador de pie de página"/>
          <p:cNvSpPr>
            <a:spLocks noGrp="1"/>
          </p:cNvSpPr>
          <p:nvPr>
            <p:ph type="ftr" sz="quarter" idx="11"/>
          </p:nvPr>
        </p:nvSpPr>
        <p:spPr/>
        <p:txBody>
          <a:bodyPr/>
          <a:lstStyle>
            <a:extLst/>
          </a:lstStyle>
          <a:p>
            <a:endParaRPr lang="es-MX" dirty="0"/>
          </a:p>
        </p:txBody>
      </p:sp>
      <p:sp>
        <p:nvSpPr>
          <p:cNvPr id="7" name="6 Marcador de número de diapositiva"/>
          <p:cNvSpPr>
            <a:spLocks noGrp="1"/>
          </p:cNvSpPr>
          <p:nvPr>
            <p:ph type="sldNum" sz="quarter" idx="12"/>
          </p:nvPr>
        </p:nvSpPr>
        <p:spPr/>
        <p:txBody>
          <a:bodyPr/>
          <a:lstStyle>
            <a:extLst/>
          </a:lstStyle>
          <a:p>
            <a:fld id="{BF018CB1-953B-43DE-903C-152C8786E25E}" type="slidenum">
              <a:rPr lang="es-MX" smtClean="0"/>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F8DF5F8F-C943-410D-94DB-0EA33CF548ED}" type="datetimeFigureOut">
              <a:rPr lang="es-MX" smtClean="0"/>
              <a:t>06/04/2011</a:t>
            </a:fld>
            <a:endParaRPr lang="es-MX" dirty="0"/>
          </a:p>
        </p:txBody>
      </p:sp>
      <p:sp>
        <p:nvSpPr>
          <p:cNvPr id="6" name="5 Marcador de pie de página"/>
          <p:cNvSpPr>
            <a:spLocks noGrp="1"/>
          </p:cNvSpPr>
          <p:nvPr>
            <p:ph type="ftr" sz="quarter" idx="11"/>
          </p:nvPr>
        </p:nvSpPr>
        <p:spPr/>
        <p:txBody>
          <a:bodyPr/>
          <a:lstStyle>
            <a:extLst/>
          </a:lstStyle>
          <a:p>
            <a:endParaRPr lang="es-MX" dirty="0"/>
          </a:p>
        </p:txBody>
      </p:sp>
      <p:sp>
        <p:nvSpPr>
          <p:cNvPr id="7" name="6 Marcador de número de diapositiva"/>
          <p:cNvSpPr>
            <a:spLocks noGrp="1"/>
          </p:cNvSpPr>
          <p:nvPr>
            <p:ph type="sldNum" sz="quarter" idx="12"/>
          </p:nvPr>
        </p:nvSpPr>
        <p:spPr/>
        <p:txBody>
          <a:bodyPr/>
          <a:lstStyle>
            <a:extLst/>
          </a:lstStyle>
          <a:p>
            <a:fld id="{BF018CB1-953B-43DE-903C-152C8786E25E}" type="slidenum">
              <a:rPr lang="es-MX" smtClean="0"/>
              <a:t>‹Nº›</a:t>
            </a:fld>
            <a:endParaRPr lang="es-MX" dirty="0"/>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dirty="0"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F8DF5F8F-C943-410D-94DB-0EA33CF548ED}" type="datetimeFigureOut">
              <a:rPr lang="es-MX" smtClean="0"/>
              <a:t>06/04/2011</a:t>
            </a:fld>
            <a:endParaRPr lang="es-MX" dirty="0"/>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MX" dirty="0"/>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F018CB1-953B-43DE-903C-152C8786E25E}" type="slidenum">
              <a:rPr lang="es-MX" smtClean="0"/>
              <a:t>‹Nº›</a:t>
            </a:fld>
            <a:endParaRPr lang="es-MX"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C:\Users\fernando\Desktop\Msica%20%20de%20Chiapas.mp3" TargetMode="Externa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suite101.net/content/las-delicias-de-chiapas-a7745" TargetMode="Externa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www.suite101.net/content/viaje-a-chiapas-san-cristobal-de-las-casas-y-san-juan-chamula-a43684" TargetMode="External"/><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hyperlink" Target="http://www.suite101.net/content/los-antojitos--mexicanos-y-sus-opciones-saludables-a35821" TargetMode="External"/><Relationship Id="rId4" Type="http://schemas.openxmlformats.org/officeDocument/2006/relationships/hyperlink" Target="http://www.suite101.net/content/restaurantes-romnticos-en-cuernavaca-para-san-valentin-a35852"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ingredientescocina.suite101.net/article.cfm/como_usar_hierbas_aromticas_en_la_cocina"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vino.suite101.net/article.cfm/vino_de_hielo_dulce_y_sofisticado" TargetMode="External"/><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hyperlink" Target="http://recetasnavidad.suite101.net/article.cfm/recetas_para_saborear_en_navidad" TargetMode="External"/><Relationship Id="rId4" Type="http://schemas.openxmlformats.org/officeDocument/2006/relationships/hyperlink" Target="http://ingredientescocina.suite101.net/article.cfm/alimentacion_sana_con_frutas_y_vedura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347864" y="1916832"/>
            <a:ext cx="5105400" cy="1484736"/>
          </a:xfrm>
        </p:spPr>
        <p:style>
          <a:lnRef idx="2">
            <a:schemeClr val="dk1"/>
          </a:lnRef>
          <a:fillRef idx="1">
            <a:schemeClr val="lt1"/>
          </a:fillRef>
          <a:effectRef idx="0">
            <a:schemeClr val="dk1"/>
          </a:effectRef>
          <a:fontRef idx="minor">
            <a:schemeClr val="dk1"/>
          </a:fontRef>
        </p:style>
        <p:txBody>
          <a:bodyPr/>
          <a:lstStyle/>
          <a:p>
            <a:pPr algn="ctr"/>
            <a:r>
              <a:rPr lang="es-ES" sz="8800" cap="none"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CHIAPAS</a:t>
            </a:r>
            <a:r>
              <a:rPr lang="es-ES" dirty="0" smtClean="0"/>
              <a:t> </a:t>
            </a:r>
            <a:endParaRPr lang="es-MX" dirty="0"/>
          </a:p>
        </p:txBody>
      </p:sp>
      <p:sp>
        <p:nvSpPr>
          <p:cNvPr id="3" name="2 Subtítulo"/>
          <p:cNvSpPr>
            <a:spLocks noGrp="1"/>
          </p:cNvSpPr>
          <p:nvPr>
            <p:ph type="subTitle" idx="1"/>
          </p:nvPr>
        </p:nvSpPr>
        <p:spPr/>
        <p:txBody>
          <a:bodyPr>
            <a:normAutofit/>
          </a:bodyPr>
          <a:lstStyle/>
          <a:p>
            <a:r>
              <a:rPr lang="es-ES" sz="2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ROCIO FIGUEROA HERNANDEZ GRUPO: 255 </a:t>
            </a:r>
            <a:endParaRPr lang="es-MX" sz="2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pic>
        <p:nvPicPr>
          <p:cNvPr id="1026" name="Picture 2"/>
          <p:cNvPicPr>
            <a:picLocks noChangeAspect="1" noChangeArrowheads="1"/>
          </p:cNvPicPr>
          <p:nvPr/>
        </p:nvPicPr>
        <p:blipFill>
          <a:blip r:embed="rId3" cstate="print"/>
          <a:srcRect/>
          <a:stretch>
            <a:fillRect/>
          </a:stretch>
        </p:blipFill>
        <p:spPr bwMode="auto">
          <a:xfrm>
            <a:off x="251520" y="908720"/>
            <a:ext cx="2276475" cy="3816424"/>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027" name="Picture 3"/>
          <p:cNvPicPr>
            <a:picLocks noChangeAspect="1" noChangeArrowheads="1"/>
          </p:cNvPicPr>
          <p:nvPr/>
        </p:nvPicPr>
        <p:blipFill>
          <a:blip r:embed="rId4" cstate="print"/>
          <a:srcRect/>
          <a:stretch>
            <a:fillRect/>
          </a:stretch>
        </p:blipFill>
        <p:spPr bwMode="auto">
          <a:xfrm>
            <a:off x="3491880" y="4581128"/>
            <a:ext cx="5112568" cy="18478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28" name="Picture 4"/>
          <p:cNvPicPr>
            <a:picLocks noChangeAspect="1" noChangeArrowheads="1"/>
          </p:cNvPicPr>
          <p:nvPr/>
        </p:nvPicPr>
        <p:blipFill>
          <a:blip r:embed="rId5" cstate="print"/>
          <a:srcRect/>
          <a:stretch>
            <a:fillRect/>
          </a:stretch>
        </p:blipFill>
        <p:spPr bwMode="auto">
          <a:xfrm>
            <a:off x="3635896" y="188640"/>
            <a:ext cx="4176464" cy="13479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Msica  de Chiapas.mp3">
            <a:hlinkClick r:id="" action="ppaction://media"/>
          </p:cNvPr>
          <p:cNvPicPr>
            <a:picLocks noRot="1" noChangeAspect="1"/>
          </p:cNvPicPr>
          <p:nvPr>
            <a:audioFile r:link="rId1"/>
          </p:nvPr>
        </p:nvPicPr>
        <p:blipFill>
          <a:blip r:embed="rId6" cstate="print"/>
          <a:stretch>
            <a:fillRect/>
          </a:stretch>
        </p:blipFill>
        <p:spPr>
          <a:xfrm>
            <a:off x="395536" y="6021288"/>
            <a:ext cx="304800" cy="3048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539552" y="1700808"/>
            <a:ext cx="7200800" cy="478532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1 Título"/>
          <p:cNvSpPr>
            <a:spLocks noGrp="1"/>
          </p:cNvSpPr>
          <p:nvPr>
            <p:ph type="title"/>
          </p:nvPr>
        </p:nvSpPr>
        <p:spPr>
          <a:xfrm>
            <a:off x="661796" y="365313"/>
            <a:ext cx="7239000" cy="1143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3">
            <a:schemeClr val="lt1"/>
          </a:lnRef>
          <a:fillRef idx="1">
            <a:schemeClr val="accent6"/>
          </a:fillRef>
          <a:effectRef idx="1">
            <a:schemeClr val="accent6"/>
          </a:effectRef>
          <a:fontRef idx="minor">
            <a:schemeClr val="lt1"/>
          </a:fontRef>
        </p:style>
        <p:txBody>
          <a:bodyPr>
            <a:normAutofit/>
            <a:scene3d>
              <a:camera prst="orthographicFront"/>
              <a:lightRig rig="balanced" dir="t">
                <a:rot lat="0" lon="0" rev="2100000"/>
              </a:lightRig>
            </a:scene3d>
            <a:sp3d extrusionH="57150" prstMaterial="metal">
              <a:bevelT w="38100" h="25400"/>
              <a:contourClr>
                <a:schemeClr val="bg2"/>
              </a:contourClr>
            </a:sp3d>
          </a:bodyPr>
          <a:lstStyle/>
          <a:p>
            <a:r>
              <a:rPr lang="es-ES" sz="6000" cap="none" dirty="0" smtClean="0">
                <a:ln w="50800"/>
                <a:solidFill>
                  <a:schemeClr val="bg1">
                    <a:shade val="50000"/>
                  </a:schemeClr>
                </a:solidFill>
                <a:effectLst>
                  <a:glow rad="228600">
                    <a:schemeClr val="accent1">
                      <a:satMod val="175000"/>
                      <a:alpha val="40000"/>
                    </a:schemeClr>
                  </a:glow>
                  <a:outerShdw blurRad="75057" dist="38100" dir="5400000" sy="-20000" rotWithShape="0">
                    <a:prstClr val="black">
                      <a:alpha val="25000"/>
                    </a:prstClr>
                  </a:outerShdw>
                  <a:reflection blurRad="6350" stA="60000" endA="900" endPos="58000" dir="5400000" sy="-100000" algn="bl" rotWithShape="0"/>
                </a:effectLst>
              </a:rPr>
              <a:t>FUENTES :</a:t>
            </a:r>
            <a:endParaRPr lang="es-MX" sz="6000" cap="none" dirty="0">
              <a:ln w="50800"/>
              <a:solidFill>
                <a:schemeClr val="bg1">
                  <a:shade val="50000"/>
                </a:schemeClr>
              </a:solidFill>
              <a:effectLst>
                <a:glow rad="228600">
                  <a:schemeClr val="accent1">
                    <a:satMod val="175000"/>
                    <a:alpha val="40000"/>
                  </a:schemeClr>
                </a:glow>
                <a:outerShdw blurRad="75057" dist="38100" dir="5400000" sy="-20000" rotWithShape="0">
                  <a:prstClr val="black">
                    <a:alpha val="25000"/>
                  </a:prstClr>
                </a:outerShdw>
                <a:reflection blurRad="6350" stA="60000" endA="900" endPos="58000" dir="5400000" sy="-100000" algn="bl" rotWithShape="0"/>
              </a:effectLst>
            </a:endParaRPr>
          </a:p>
        </p:txBody>
      </p:sp>
      <p:sp>
        <p:nvSpPr>
          <p:cNvPr id="3" name="2 Marcador de contenido"/>
          <p:cNvSpPr>
            <a:spLocks noGrp="1"/>
          </p:cNvSpPr>
          <p:nvPr>
            <p:ph idx="1"/>
          </p:nvPr>
        </p:nvSpPr>
        <p:spPr/>
        <p:txBody>
          <a:bodyPr/>
          <a:lstStyle/>
          <a:p>
            <a:r>
              <a:rPr lang="es-MX" dirty="0" smtClean="0">
                <a:hlinkClick r:id="rId3"/>
              </a:rPr>
              <a:t>http://</a:t>
            </a:r>
            <a:r>
              <a:rPr lang="es-MX" dirty="0" smtClean="0">
                <a:hlinkClick r:id="rId3"/>
              </a:rPr>
              <a:t>www.suite101.net/content/las-delicias-de-chiapas-a7745</a:t>
            </a:r>
            <a:endParaRPr lang="es-MX" dirty="0" smtClean="0"/>
          </a:p>
          <a:p>
            <a:r>
              <a:rPr lang="es-MX" dirty="0" smtClean="0">
                <a:hlinkClick r:id="rId3"/>
              </a:rPr>
              <a:t>http://</a:t>
            </a:r>
            <a:r>
              <a:rPr lang="es-MX" dirty="0" smtClean="0">
                <a:hlinkClick r:id="rId3"/>
              </a:rPr>
              <a:t>www.suite101.net/content/las-delicias-de-chiapas-a7745</a:t>
            </a:r>
            <a:endParaRPr lang="es-MX" dirty="0" smtClean="0"/>
          </a:p>
          <a:p>
            <a:r>
              <a:rPr lang="es-MX" dirty="0" smtClean="0"/>
              <a:t>http://www.visitingmexico.com.mx/blog/gastronomia-comiteca-chiapas-mexico.htm</a:t>
            </a:r>
            <a:endParaRPr lang="es-MX" dirty="0"/>
          </a:p>
        </p:txBody>
      </p:sp>
    </p:spTree>
  </p:cSld>
  <p:clrMapOvr>
    <a:masterClrMapping/>
  </p:clrMapOvr>
  <p:transition>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467544" y="1484784"/>
            <a:ext cx="7344816" cy="476503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 name="1 Título"/>
          <p:cNvSpPr>
            <a:spLocks noGrp="1"/>
          </p:cNvSpPr>
          <p:nvPr>
            <p:ph type="title"/>
          </p:nvPr>
        </p:nvSpPr>
        <p:spPr>
          <a:effectLst>
            <a:glow rad="228600">
              <a:schemeClr val="accent1">
                <a:satMod val="175000"/>
                <a:alpha val="40000"/>
              </a:schemeClr>
            </a:glow>
            <a:outerShdw blurRad="39000" dist="25400" dir="5400000" rotWithShape="0">
              <a:schemeClr val="accent6">
                <a:shade val="33000"/>
                <a:alpha val="83000"/>
              </a:schemeClr>
            </a:outerShdw>
          </a:effectLst>
        </p:spPr>
        <p:style>
          <a:lnRef idx="1">
            <a:schemeClr val="accent6"/>
          </a:lnRef>
          <a:fillRef idx="3">
            <a:schemeClr val="accent6"/>
          </a:fillRef>
          <a:effectRef idx="2">
            <a:schemeClr val="accent6"/>
          </a:effectRef>
          <a:fontRef idx="minor">
            <a:schemeClr val="lt1"/>
          </a:fontRef>
        </p:style>
        <p:txBody>
          <a:bodyPr>
            <a:normAutofit/>
          </a:bodyPr>
          <a:lstStyle/>
          <a:p>
            <a:r>
              <a:rPr lang="es-ES" sz="6600"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GASTRONOMIA:</a:t>
            </a:r>
            <a:endParaRPr lang="es-MX" sz="6600"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3" name="2 Marcador de contenido"/>
          <p:cNvSpPr>
            <a:spLocks noGrp="1"/>
          </p:cNvSpPr>
          <p:nvPr>
            <p:ph idx="1"/>
          </p:nvPr>
        </p:nvSpPr>
        <p:spPr/>
        <p:txBody>
          <a:bodyPr>
            <a:normAutofit fontScale="70000" lnSpcReduction="20000"/>
          </a:bodyPr>
          <a:lstStyle/>
          <a:p>
            <a:pPr algn="just"/>
            <a:r>
              <a:rPr lang="es-MX" b="1" i="1" u="sng" dirty="0" smtClean="0">
                <a:solidFill>
                  <a:srgbClr val="FFFF00"/>
                </a:solidFill>
              </a:rPr>
              <a:t>De la gastronomía de Chiapas hay que resaltar su sabor, variedad y la calidad de sus productos. Uno de los ingredientes  básicos en la dieta es el maíz, por lo que el tamal es el platillo característico de la región. Pero existen otros productos que son base de esta cocina como el frijol, el pavo y pollo, el cerdo y la calabaza, entre otros. También se producen excelentes quesos como por ejemplo el de bola, que se produce en </a:t>
            </a:r>
            <a:r>
              <a:rPr lang="es-MX" b="1" i="1" u="sng" dirty="0" smtClean="0">
                <a:solidFill>
                  <a:srgbClr val="FFFF00"/>
                </a:solidFill>
              </a:rPr>
              <a:t>Ocosingo</a:t>
            </a:r>
            <a:r>
              <a:rPr lang="es-MX" b="1" i="1" u="sng" dirty="0" smtClean="0">
                <a:solidFill>
                  <a:srgbClr val="FFFF00"/>
                </a:solidFill>
              </a:rPr>
              <a:t>. </a:t>
            </a:r>
          </a:p>
          <a:p>
            <a:pPr algn="just"/>
            <a:r>
              <a:rPr lang="es-MX" b="1" i="1" u="sng" dirty="0" smtClean="0">
                <a:solidFill>
                  <a:srgbClr val="FFFF00"/>
                </a:solidFill>
              </a:rPr>
              <a:t>Entre los platos típicos de Chiapas destacar chipilín con bolita, (sopa muy sabrosa, cuyos ingredientes principales son maíz y la hierba chipilín), tamales de chipilín, tamal de </a:t>
            </a:r>
            <a:r>
              <a:rPr lang="es-MX" b="1" i="1" u="sng" dirty="0" smtClean="0">
                <a:solidFill>
                  <a:srgbClr val="FFFF00"/>
                </a:solidFill>
              </a:rPr>
              <a:t>jacuané</a:t>
            </a:r>
            <a:r>
              <a:rPr lang="es-MX" b="1" i="1" u="sng" dirty="0" smtClean="0">
                <a:solidFill>
                  <a:srgbClr val="FFFF00"/>
                </a:solidFill>
              </a:rPr>
              <a:t>, mole de cerdo, frijoles negros con carne salada de res, el chispola (carne de res con garbanzo y col), etc.. Cada región tiene sus especialidades culinarias.  </a:t>
            </a:r>
          </a:p>
          <a:p>
            <a:pPr algn="just"/>
            <a:r>
              <a:rPr lang="es-MX" b="1" i="1" u="sng" dirty="0" smtClean="0">
                <a:solidFill>
                  <a:srgbClr val="FFFF00"/>
                </a:solidFill>
              </a:rPr>
              <a:t>No podemos olvidarnos de las excelentes frutas que nos ofrece esta región como el melón, sandía, mango, papaya, chicozapote, guanábana, chirimoya, mamey, pitahaya y </a:t>
            </a:r>
            <a:r>
              <a:rPr lang="es-MX" b="1" i="1" u="sng" dirty="0" smtClean="0">
                <a:solidFill>
                  <a:srgbClr val="FFFF00"/>
                </a:solidFill>
              </a:rPr>
              <a:t>cupapé</a:t>
            </a:r>
            <a:endParaRPr lang="es-MX" b="1" i="1" u="sng" dirty="0" smtClean="0">
              <a:solidFill>
                <a:srgbClr val="FFFF00"/>
              </a:solidFill>
            </a:endParaRPr>
          </a:p>
          <a:p>
            <a:endParaRPr lang="es-MX" dirty="0"/>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rgbClr r="0" g="0" b="0"/>
          </a:lnRef>
          <a:fillRef idx="1003">
            <a:schemeClr val="dk2"/>
          </a:fillRef>
          <a:effectRef idx="0">
            <a:scrgbClr r="0" g="0" b="0"/>
          </a:effectRef>
          <a:fontRef idx="major"/>
        </p:style>
        <p:txBody>
          <a:bodyPr>
            <a:prstTxWarp prst="textInflateBottom">
              <a:avLst/>
            </a:prstTxWarp>
          </a:bodyPr>
          <a:lstStyle/>
          <a:p>
            <a:r>
              <a:rPr lang="es-ES"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Imágenes :</a:t>
            </a:r>
            <a:endParaRPr lang="es-MX" cap="none"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1331640" y="2132856"/>
            <a:ext cx="5616624" cy="3672408"/>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323528" y="1722510"/>
            <a:ext cx="7416824" cy="43707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1 Título"/>
          <p:cNvSpPr>
            <a:spLocks noGrp="1"/>
          </p:cNvSpPr>
          <p:nvPr>
            <p:ph type="title"/>
          </p:nvPr>
        </p:nvSpPr>
        <p:spPr/>
        <p:style>
          <a:lnRef idx="0">
            <a:scrgbClr r="0" g="0" b="0"/>
          </a:lnRef>
          <a:fillRef idx="1003">
            <a:schemeClr val="dk1"/>
          </a:fillRef>
          <a:effectRef idx="0">
            <a:scrgbClr r="0" g="0" b="0"/>
          </a:effectRef>
          <a:fontRef idx="major"/>
        </p:style>
        <p:txBody>
          <a:bodyPr>
            <a:prstTxWarp prst="textChevron">
              <a:avLst/>
            </a:prstTxWarp>
            <a:normAutofit/>
          </a:bodyPr>
          <a:lstStyle/>
          <a:p>
            <a:r>
              <a:rPr lang="es-ES" sz="54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DULCES Y BEBIDAS :</a:t>
            </a:r>
            <a:endParaRPr lang="es-MX" sz="5400"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2 Marcador de contenido"/>
          <p:cNvSpPr>
            <a:spLocks noGrp="1"/>
          </p:cNvSpPr>
          <p:nvPr>
            <p:ph idx="1"/>
          </p:nvPr>
        </p:nvSpPr>
        <p:spPr/>
        <p:txBody>
          <a:bodyPr/>
          <a:lstStyle/>
          <a:p>
            <a:pPr algn="just"/>
            <a:r>
              <a:rPr lang="es-MX" dirty="0" smtClean="0">
                <a:solidFill>
                  <a:srgbClr val="00B050"/>
                </a:solidFill>
              </a:rPr>
              <a:t>En cuanto al dulce destacar la gran variedad que existe en Chiapas, destacar los dulces de camote y membrillo, el </a:t>
            </a:r>
            <a:r>
              <a:rPr lang="es-MX" dirty="0" smtClean="0">
                <a:solidFill>
                  <a:srgbClr val="00B050"/>
                </a:solidFill>
              </a:rPr>
              <a:t>pucxinú</a:t>
            </a:r>
            <a:r>
              <a:rPr lang="es-MX" dirty="0" smtClean="0">
                <a:solidFill>
                  <a:srgbClr val="00B050"/>
                </a:solidFill>
              </a:rPr>
              <a:t>, elaborado de maíz y miel o suspiros de yuca.  </a:t>
            </a:r>
          </a:p>
          <a:p>
            <a:pPr algn="just"/>
            <a:r>
              <a:rPr lang="es-MX" dirty="0" smtClean="0">
                <a:solidFill>
                  <a:srgbClr val="00B050"/>
                </a:solidFill>
              </a:rPr>
              <a:t>En lo referente a la bebida típica destacar el </a:t>
            </a:r>
            <a:r>
              <a:rPr lang="es-MX" dirty="0" smtClean="0">
                <a:solidFill>
                  <a:srgbClr val="00B050"/>
                </a:solidFill>
              </a:rPr>
              <a:t>tlascalate</a:t>
            </a:r>
            <a:r>
              <a:rPr lang="es-MX" dirty="0" smtClean="0">
                <a:solidFill>
                  <a:srgbClr val="00B050"/>
                </a:solidFill>
              </a:rPr>
              <a:t> y el Pozol, bebida de maíz blanco o acompañado con cacao que ha sido sustento de todas las culturas chiapanecas. El agua chicha es una bebida alcohólica típica de Chiapas.</a:t>
            </a:r>
            <a:r>
              <a:rPr lang="es-MX" dirty="0" smtClean="0"/>
              <a:t>   </a:t>
            </a:r>
          </a:p>
          <a:p>
            <a:endParaRPr lang="es-MX" dirty="0"/>
          </a:p>
        </p:txBody>
      </p:sp>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cene3d>
            <a:camera prst="perspectiveRelaxedModerately"/>
            <a:lightRig rig="threePt" dir="t"/>
          </a:scene3d>
          <a:sp3d>
            <a:bevelT w="101600" prst="riblet"/>
          </a:sp3d>
        </p:spPr>
        <p:style>
          <a:lnRef idx="0">
            <a:scrgbClr r="0" g="0" b="0"/>
          </a:lnRef>
          <a:fillRef idx="1002">
            <a:schemeClr val="lt1"/>
          </a:fillRef>
          <a:effectRef idx="0">
            <a:scrgbClr r="0" g="0" b="0"/>
          </a:effectRef>
          <a:fontRef idx="major"/>
        </p:style>
        <p:txBody>
          <a:bodyPr/>
          <a:lstStyle/>
          <a:p>
            <a:r>
              <a:rPr lang="es-ES" dirty="0" smtClean="0">
                <a:effectLst>
                  <a:glow rad="139700">
                    <a:schemeClr val="accent1">
                      <a:satMod val="175000"/>
                      <a:alpha val="40000"/>
                    </a:schemeClr>
                  </a:glow>
                </a:effectLst>
              </a:rPr>
              <a:t>IMÁGENES DE COMIDA TIPICA :</a:t>
            </a:r>
            <a:endParaRPr lang="es-MX" dirty="0">
              <a:effectLst>
                <a:glow rad="139700">
                  <a:schemeClr val="accent1">
                    <a:satMod val="175000"/>
                    <a:alpha val="40000"/>
                  </a:schemeClr>
                </a:glow>
              </a:effectLst>
            </a:endParaRPr>
          </a:p>
        </p:txBody>
      </p:sp>
      <p:sp>
        <p:nvSpPr>
          <p:cNvPr id="4" name="3 Marcador de texto"/>
          <p:cNvSpPr>
            <a:spLocks noGrp="1"/>
          </p:cNvSpPr>
          <p:nvPr>
            <p:ph type="body" idx="1"/>
          </p:nvPr>
        </p:nvSpPr>
        <p:spPr/>
        <p:txBody>
          <a:bodyPr>
            <a:normAutofit fontScale="85000" lnSpcReduction="20000"/>
          </a:bodyPr>
          <a:lstStyle/>
          <a:p>
            <a:r>
              <a:rPr lang="es-ES" dirty="0" smtClean="0"/>
              <a:t>DULCES : OBLEAS , SUSPIROS , ALEGRIAS ETC.</a:t>
            </a:r>
            <a:endParaRPr lang="es-MX" dirty="0"/>
          </a:p>
        </p:txBody>
      </p:sp>
      <p:sp>
        <p:nvSpPr>
          <p:cNvPr id="6" name="5 Marcador de texto"/>
          <p:cNvSpPr>
            <a:spLocks noGrp="1"/>
          </p:cNvSpPr>
          <p:nvPr>
            <p:ph type="body" sz="half" idx="3"/>
          </p:nvPr>
        </p:nvSpPr>
        <p:spPr/>
        <p:txBody>
          <a:bodyPr>
            <a:normAutofit fontScale="85000" lnSpcReduction="20000"/>
          </a:bodyPr>
          <a:lstStyle/>
          <a:p>
            <a:r>
              <a:rPr lang="es-ES" dirty="0" smtClean="0"/>
              <a:t>BEBIDA  POZOL HECHO DE MAIZ CACAO</a:t>
            </a:r>
            <a:endParaRPr lang="es-MX" dirty="0"/>
          </a:p>
        </p:txBody>
      </p:sp>
      <p:pic>
        <p:nvPicPr>
          <p:cNvPr id="3074" name="Picture 2"/>
          <p:cNvPicPr>
            <a:picLocks noGrp="1" noChangeAspect="1" noChangeArrowheads="1"/>
          </p:cNvPicPr>
          <p:nvPr>
            <p:ph sz="quarter" idx="2"/>
          </p:nvPr>
        </p:nvPicPr>
        <p:blipFill>
          <a:blip r:embed="rId2" cstate="print"/>
          <a:srcRect/>
          <a:stretch>
            <a:fillRect/>
          </a:stretch>
        </p:blipFill>
        <p:spPr bwMode="auto">
          <a:xfrm>
            <a:off x="869900" y="1916832"/>
            <a:ext cx="3054028" cy="3240360"/>
          </a:xfrm>
          <a:prstGeom prst="rect">
            <a:avLst/>
          </a:prstGeom>
          <a:ln w="228600" cap="sq" cmpd="thickThin">
            <a:solidFill>
              <a:srgbClr val="000000"/>
            </a:solidFill>
            <a:prstDash val="solid"/>
            <a:miter lim="800000"/>
          </a:ln>
          <a:effectLst>
            <a:innerShdw blurRad="76200">
              <a:srgbClr val="000000"/>
            </a:innerShdw>
          </a:effectLst>
        </p:spPr>
      </p:pic>
      <p:pic>
        <p:nvPicPr>
          <p:cNvPr id="3075" name="Picture 3"/>
          <p:cNvPicPr>
            <a:picLocks noGrp="1" noChangeAspect="1" noChangeArrowheads="1"/>
          </p:cNvPicPr>
          <p:nvPr>
            <p:ph sz="quarter" idx="4"/>
          </p:nvPr>
        </p:nvPicPr>
        <p:blipFill>
          <a:blip r:embed="rId3" cstate="print"/>
          <a:srcRect/>
          <a:stretch>
            <a:fillRect/>
          </a:stretch>
        </p:blipFill>
        <p:spPr bwMode="auto">
          <a:xfrm>
            <a:off x="4302968" y="1844824"/>
            <a:ext cx="2861320" cy="3456384"/>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539552" y="1735372"/>
            <a:ext cx="7416824" cy="4285916"/>
          </a:xfrm>
          <a:prstGeom prst="rect">
            <a:avLst/>
          </a:prstGeom>
          <a:ln w="88900" cap="sq" cmpd="thickThin">
            <a:solidFill>
              <a:srgbClr val="000000"/>
            </a:solidFill>
            <a:prstDash val="solid"/>
            <a:miter lim="800000"/>
          </a:ln>
          <a:effectLst>
            <a:innerShdw blurRad="76200">
              <a:srgbClr val="000000"/>
            </a:innerShdw>
          </a:effectLst>
        </p:spPr>
      </p:pic>
      <p:sp>
        <p:nvSpPr>
          <p:cNvPr id="2" name="1 Título"/>
          <p:cNvSpPr>
            <a:spLocks noGrp="1"/>
          </p:cNvSpPr>
          <p:nvPr>
            <p:ph type="title"/>
          </p:nvPr>
        </p:nvSpPr>
        <p:spPr/>
        <p:style>
          <a:lnRef idx="1">
            <a:schemeClr val="accent6"/>
          </a:lnRef>
          <a:fillRef idx="3">
            <a:schemeClr val="accent6"/>
          </a:fillRef>
          <a:effectRef idx="2">
            <a:schemeClr val="accent6"/>
          </a:effectRef>
          <a:fontRef idx="minor">
            <a:schemeClr val="lt1"/>
          </a:fontRef>
        </p:style>
        <p:txBody>
          <a:bodyPr>
            <a:prstTxWarp prst="textFadeUp">
              <a:avLst/>
            </a:prstTxWarp>
          </a:bodyPr>
          <a:lstStyle/>
          <a:p>
            <a:r>
              <a:rPr lang="es-ES" cap="none" spc="50" dirty="0" smtClean="0">
                <a:ln w="12700" cmpd="sng">
                  <a:solidFill>
                    <a:schemeClr val="accent6">
                      <a:satMod val="120000"/>
                      <a:shade val="80000"/>
                    </a:schemeClr>
                  </a:solidFill>
                  <a:prstDash val="solid"/>
                </a:ln>
                <a:solidFill>
                  <a:schemeClr val="accent6">
                    <a:tint val="1000"/>
                  </a:schemeClr>
                </a:solidFill>
                <a:effectLst>
                  <a:glow rad="228600">
                    <a:schemeClr val="accent5">
                      <a:satMod val="175000"/>
                      <a:alpha val="40000"/>
                    </a:schemeClr>
                  </a:glow>
                </a:effectLst>
              </a:rPr>
              <a:t>TUXTLA GUTIERREZ  </a:t>
            </a:r>
            <a:endParaRPr lang="es-MX" cap="none" spc="50" dirty="0">
              <a:ln w="12700" cmpd="sng">
                <a:solidFill>
                  <a:schemeClr val="accent6">
                    <a:satMod val="120000"/>
                    <a:shade val="80000"/>
                  </a:schemeClr>
                </a:solidFill>
                <a:prstDash val="solid"/>
              </a:ln>
              <a:solidFill>
                <a:schemeClr val="accent6">
                  <a:tint val="1000"/>
                </a:schemeClr>
              </a:solidFill>
              <a:effectLst>
                <a:glow rad="228600">
                  <a:schemeClr val="accent5">
                    <a:satMod val="175000"/>
                    <a:alpha val="40000"/>
                  </a:schemeClr>
                </a:glow>
              </a:effectLst>
            </a:endParaRPr>
          </a:p>
        </p:txBody>
      </p:sp>
      <p:sp>
        <p:nvSpPr>
          <p:cNvPr id="3" name="2 Marcador de contenido"/>
          <p:cNvSpPr>
            <a:spLocks noGrp="1"/>
          </p:cNvSpPr>
          <p:nvPr>
            <p:ph idx="1"/>
          </p:nvPr>
        </p:nvSpPr>
        <p:spPr/>
        <p:txBody>
          <a:bodyPr>
            <a:normAutofit/>
          </a:bodyPr>
          <a:lstStyle/>
          <a:p>
            <a:r>
              <a:rPr lang="es-MX" sz="1600" dirty="0" smtClean="0"/>
              <a:t/>
            </a:r>
            <a:br>
              <a:rPr lang="es-MX" sz="1600" dirty="0" smtClean="0"/>
            </a:br>
            <a:r>
              <a:rPr lang="es-MX" sz="1600" dirty="0" smtClean="0">
                <a:solidFill>
                  <a:srgbClr val="FFFF00"/>
                </a:solidFill>
              </a:rPr>
              <a:t>A la hora de comer en Tuxtla Gutiérrez, la capital estatal, déjese seducir por los </a:t>
            </a:r>
            <a:r>
              <a:rPr lang="es-MX" sz="1600" i="1" dirty="0" smtClean="0">
                <a:solidFill>
                  <a:srgbClr val="FFFF00"/>
                </a:solidFill>
              </a:rPr>
              <a:t>pictes</a:t>
            </a:r>
            <a:r>
              <a:rPr lang="es-MX" sz="1600" dirty="0" smtClean="0">
                <a:solidFill>
                  <a:srgbClr val="FFFF00"/>
                </a:solidFill>
              </a:rPr>
              <a:t> (tamales de maíz), la </a:t>
            </a:r>
            <a:r>
              <a:rPr lang="es-MX" sz="1600" i="1" dirty="0" smtClean="0">
                <a:solidFill>
                  <a:srgbClr val="FFFF00"/>
                </a:solidFill>
              </a:rPr>
              <a:t>chispola</a:t>
            </a:r>
            <a:r>
              <a:rPr lang="es-MX" sz="1600" dirty="0" smtClean="0">
                <a:solidFill>
                  <a:srgbClr val="FFFF00"/>
                </a:solidFill>
              </a:rPr>
              <a:t> (carne de res con garbanzo) o el </a:t>
            </a:r>
            <a:r>
              <a:rPr lang="es-MX" sz="1600" i="1" dirty="0" smtClean="0">
                <a:solidFill>
                  <a:srgbClr val="FFFF00"/>
                </a:solidFill>
              </a:rPr>
              <a:t>niguijuti</a:t>
            </a:r>
            <a:r>
              <a:rPr lang="es-MX" sz="1600" dirty="0" smtClean="0">
                <a:solidFill>
                  <a:srgbClr val="FFFF00"/>
                </a:solidFill>
              </a:rPr>
              <a:t> (mole de cerdo), delicias que no deben ignorarse. </a:t>
            </a:r>
            <a:br>
              <a:rPr lang="es-MX" sz="1600" dirty="0" smtClean="0">
                <a:solidFill>
                  <a:srgbClr val="FFFF00"/>
                </a:solidFill>
              </a:rPr>
            </a:br>
            <a:r>
              <a:rPr lang="es-MX" sz="1600" dirty="0" smtClean="0">
                <a:solidFill>
                  <a:srgbClr val="FFFF00"/>
                </a:solidFill>
              </a:rPr>
              <a:t/>
            </a:r>
            <a:br>
              <a:rPr lang="es-MX" sz="1600" dirty="0" smtClean="0">
                <a:solidFill>
                  <a:srgbClr val="FFFF00"/>
                </a:solidFill>
              </a:rPr>
            </a:br>
            <a:r>
              <a:rPr lang="es-MX" sz="1600" dirty="0" smtClean="0">
                <a:solidFill>
                  <a:srgbClr val="FFFF00"/>
                </a:solidFill>
              </a:rPr>
              <a:t>Pero la carta gastronómica no se reduce a los platillos típicos, sino que va más allá e incluye excelsos potajes internacionales, pudiéndose degustar potajes italianos, japoneses, chinos, argentinos. También hay suculentas churrasquerías y los infaltables </a:t>
            </a:r>
            <a:r>
              <a:rPr lang="es-MX" sz="1600" i="1" dirty="0" smtClean="0">
                <a:solidFill>
                  <a:srgbClr val="FFFF00"/>
                </a:solidFill>
              </a:rPr>
              <a:t>fast</a:t>
            </a:r>
            <a:r>
              <a:rPr lang="es-MX" sz="1600" i="1" dirty="0" smtClean="0">
                <a:solidFill>
                  <a:srgbClr val="FFFF00"/>
                </a:solidFill>
              </a:rPr>
              <a:t> </a:t>
            </a:r>
            <a:r>
              <a:rPr lang="es-MX" sz="1600" i="1" dirty="0" smtClean="0">
                <a:solidFill>
                  <a:srgbClr val="FFFF00"/>
                </a:solidFill>
              </a:rPr>
              <a:t>food</a:t>
            </a:r>
            <a:r>
              <a:rPr lang="es-MX" sz="1600" i="1" dirty="0" smtClean="0">
                <a:solidFill>
                  <a:srgbClr val="FFFF00"/>
                </a:solidFill>
              </a:rPr>
              <a:t>   . </a:t>
            </a:r>
            <a:r>
              <a:rPr lang="es-MX" sz="1600" b="1" dirty="0" smtClean="0">
                <a:solidFill>
                  <a:srgbClr val="FFFF00"/>
                </a:solidFill>
              </a:rPr>
              <a:t>Ciudades </a:t>
            </a:r>
            <a:r>
              <a:rPr lang="es-MX" sz="1600" b="1" dirty="0" smtClean="0">
                <a:solidFill>
                  <a:srgbClr val="FFFF00"/>
                </a:solidFill>
              </a:rPr>
              <a:t>Coloniales</a:t>
            </a:r>
          </a:p>
          <a:p>
            <a:r>
              <a:rPr lang="es-MX" sz="1600" dirty="0" smtClean="0">
                <a:solidFill>
                  <a:srgbClr val="FFFF00"/>
                </a:solidFill>
              </a:rPr>
              <a:t>Son tres las ciudades coloniales más visitadas en Chiapas, las cuales manejan una variedad de sabores en cualquier horario del día.</a:t>
            </a:r>
          </a:p>
          <a:p>
            <a:r>
              <a:rPr lang="es-MX" sz="1600" dirty="0" smtClean="0">
                <a:solidFill>
                  <a:srgbClr val="FFFF00"/>
                </a:solidFill>
                <a:hlinkClick r:id="rId3"/>
              </a:rPr>
              <a:t>Viaje </a:t>
            </a:r>
            <a:r>
              <a:rPr lang="es-MX" sz="1600" dirty="0" smtClean="0">
                <a:solidFill>
                  <a:srgbClr val="FFFF00"/>
                </a:solidFill>
                <a:hlinkClick r:id="rId3"/>
              </a:rPr>
              <a:t>a Chiapas: San Cristóbal de las Casas y San Juan </a:t>
            </a:r>
            <a:r>
              <a:rPr lang="es-MX" sz="1600" dirty="0" smtClean="0">
                <a:solidFill>
                  <a:srgbClr val="FFFF00"/>
                </a:solidFill>
                <a:hlinkClick r:id="rId3"/>
              </a:rPr>
              <a:t>Chamula</a:t>
            </a:r>
            <a:endParaRPr lang="es-MX" sz="1600" dirty="0" smtClean="0">
              <a:solidFill>
                <a:srgbClr val="FFFF00"/>
              </a:solidFill>
            </a:endParaRPr>
          </a:p>
          <a:p>
            <a:r>
              <a:rPr lang="es-MX" sz="1600" dirty="0" smtClean="0">
                <a:solidFill>
                  <a:srgbClr val="FFFF00"/>
                </a:solidFill>
                <a:hlinkClick r:id="rId4"/>
              </a:rPr>
              <a:t>Restaurantes románticos en Cuernavaca para San Valentín</a:t>
            </a:r>
            <a:endParaRPr lang="es-MX" sz="1600" dirty="0" smtClean="0">
              <a:solidFill>
                <a:srgbClr val="FFFF00"/>
              </a:solidFill>
            </a:endParaRPr>
          </a:p>
          <a:p>
            <a:r>
              <a:rPr lang="es-MX" sz="1600" dirty="0" smtClean="0">
                <a:solidFill>
                  <a:srgbClr val="FFFF00"/>
                </a:solidFill>
                <a:hlinkClick r:id="rId5"/>
              </a:rPr>
              <a:t>Los antojitos mexicanos y sus opciones saludables</a:t>
            </a:r>
            <a:endParaRPr lang="es-MX" sz="1600" dirty="0" smtClean="0">
              <a:solidFill>
                <a:srgbClr val="FFFF00"/>
              </a:solidFill>
            </a:endParaRPr>
          </a:p>
          <a:p>
            <a:endParaRPr lang="es-MX" sz="1600" b="1" dirty="0" smtClean="0"/>
          </a:p>
          <a:p>
            <a:endParaRPr lang="es-MX" sz="1600" b="1" dirty="0" smtClean="0"/>
          </a:p>
          <a:p>
            <a:endParaRPr lang="es-MX" sz="1600" b="1" dirty="0" smtClean="0"/>
          </a:p>
          <a:p>
            <a:endParaRPr lang="es-MX" sz="1600" b="1" dirty="0" smtClean="0"/>
          </a:p>
          <a:p>
            <a:endParaRPr lang="es-MX" sz="1600" b="1" dirty="0" smtClean="0"/>
          </a:p>
          <a:p>
            <a:endParaRPr lang="es-MX" sz="1600" b="1" dirty="0" smtClean="0"/>
          </a:p>
          <a:p>
            <a:endParaRPr lang="es-MX" sz="1600" b="1" dirty="0" smtClean="0"/>
          </a:p>
          <a:p>
            <a:endParaRPr lang="es-MX" sz="1600" b="1" dirty="0" smtClean="0"/>
          </a:p>
          <a:p>
            <a:endParaRPr lang="es-MX" sz="1600" b="1" dirty="0" smtClean="0"/>
          </a:p>
          <a:p>
            <a:endParaRPr lang="es-MX" sz="1600" b="1" dirty="0" smtClean="0"/>
          </a:p>
          <a:p>
            <a:endParaRPr lang="es-MX" sz="1600" b="1" dirty="0" smtClean="0"/>
          </a:p>
          <a:p>
            <a:endParaRPr lang="es-MX" sz="1600" b="1" dirty="0" smtClean="0"/>
          </a:p>
          <a:p>
            <a:endParaRPr lang="es-MX" sz="1600" b="1" dirty="0" smtClean="0"/>
          </a:p>
          <a:p>
            <a:endParaRPr lang="es-MX" sz="1600" b="1" dirty="0" smtClean="0"/>
          </a:p>
        </p:txBody>
      </p:sp>
    </p:spTree>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467544" y="1628800"/>
            <a:ext cx="7056784" cy="4392488"/>
          </a:xfrm>
          <a:prstGeom prst="rect">
            <a:avLst/>
          </a:prstGeom>
          <a:noFill/>
          <a:ln w="9525">
            <a:noFill/>
            <a:miter lim="800000"/>
            <a:headEnd/>
            <a:tailEnd/>
          </a:ln>
        </p:spPr>
      </p:pic>
      <p:sp>
        <p:nvSpPr>
          <p:cNvPr id="2" name="1 Título"/>
          <p:cNvSpPr>
            <a:spLocks noGrp="1"/>
          </p:cNvSpPr>
          <p:nvPr>
            <p:ph type="title"/>
          </p:nvPr>
        </p:nvSpPr>
        <p:spPr>
          <a:solidFill>
            <a:schemeClr val="accent6">
              <a:lumMod val="40000"/>
              <a:lumOff val="60000"/>
            </a:schemeClr>
          </a:solidFill>
        </p:spPr>
        <p:txBody>
          <a:bodyPr/>
          <a:lstStyle/>
          <a:p>
            <a:r>
              <a:rPr lang="es-ES"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228600">
                    <a:schemeClr val="accent1">
                      <a:satMod val="175000"/>
                      <a:alpha val="40000"/>
                    </a:schemeClr>
                  </a:glow>
                  <a:outerShdw blurRad="50800" dist="40000" dir="5400000" algn="tl" rotWithShape="0">
                    <a:srgbClr val="000000">
                      <a:shade val="5000"/>
                      <a:satMod val="120000"/>
                      <a:alpha val="33000"/>
                    </a:srgbClr>
                  </a:outerShdw>
                </a:effectLst>
              </a:rPr>
              <a:t>CIUDADES COLONIALES:</a:t>
            </a:r>
            <a:endParaRPr lang="es-MX" cap="none"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228600">
                  <a:schemeClr val="accent1">
                    <a:satMod val="175000"/>
                    <a:alpha val="40000"/>
                  </a:schemeClr>
                </a:glow>
                <a:outerShdw blurRad="50800" dist="40000" dir="5400000" algn="tl" rotWithShape="0">
                  <a:srgbClr val="000000">
                    <a:shade val="5000"/>
                    <a:satMod val="120000"/>
                    <a:alpha val="33000"/>
                  </a:srgbClr>
                </a:outerShdw>
              </a:effectLst>
            </a:endParaRPr>
          </a:p>
        </p:txBody>
      </p:sp>
      <p:sp>
        <p:nvSpPr>
          <p:cNvPr id="3" name="2 Marcador de contenido"/>
          <p:cNvSpPr>
            <a:spLocks noGrp="1"/>
          </p:cNvSpPr>
          <p:nvPr>
            <p:ph idx="1"/>
          </p:nvPr>
        </p:nvSpPr>
        <p:spPr/>
        <p:txBody>
          <a:bodyPr>
            <a:normAutofit fontScale="85000" lnSpcReduction="20000"/>
          </a:bodyPr>
          <a:lstStyle/>
          <a:p>
            <a:pPr algn="just"/>
            <a:r>
              <a:rPr lang="es-MX" sz="2800" b="1" dirty="0" smtClean="0">
                <a:solidFill>
                  <a:srgbClr val="3BE570"/>
                </a:solidFill>
              </a:rPr>
              <a:t>1. San Cristóbal</a:t>
            </a:r>
          </a:p>
          <a:p>
            <a:pPr algn="just"/>
            <a:r>
              <a:rPr lang="es-MX" sz="2800" dirty="0" smtClean="0">
                <a:solidFill>
                  <a:srgbClr val="3BE570"/>
                </a:solidFill>
              </a:rPr>
              <a:t>Carnes frías y embutidos -jamón serrano (o jamón planchado con azúcar encima), butifarra y longaniza de indiscutible origen español-.</a:t>
            </a:r>
          </a:p>
          <a:p>
            <a:pPr algn="just"/>
            <a:r>
              <a:rPr lang="es-MX" sz="2800" dirty="0" smtClean="0">
                <a:solidFill>
                  <a:srgbClr val="3BE570"/>
                </a:solidFill>
              </a:rPr>
              <a:t>Platillos de origen indígena -tamales de</a:t>
            </a:r>
            <a:r>
              <a:rPr lang="es-MX" sz="2800" dirty="0" smtClean="0">
                <a:solidFill>
                  <a:srgbClr val="00B0F0"/>
                </a:solidFill>
              </a:rPr>
              <a:t> </a:t>
            </a:r>
            <a:r>
              <a:rPr lang="es-MX" sz="2800" dirty="0" smtClean="0">
                <a:solidFill>
                  <a:srgbClr val="00B0F0"/>
                </a:solidFill>
                <a:hlinkClick r:id="rId3"/>
              </a:rPr>
              <a:t>azafrán</a:t>
            </a:r>
            <a:r>
              <a:rPr lang="es-MX" sz="2800" dirty="0" smtClean="0">
                <a:solidFill>
                  <a:srgbClr val="3BE570"/>
                </a:solidFill>
              </a:rPr>
              <a:t>, de </a:t>
            </a:r>
            <a:r>
              <a:rPr lang="es-MX" sz="2800" i="1" dirty="0" smtClean="0">
                <a:solidFill>
                  <a:srgbClr val="3BE570"/>
                </a:solidFill>
              </a:rPr>
              <a:t>yuyos</a:t>
            </a:r>
            <a:r>
              <a:rPr lang="es-MX" sz="2800" dirty="0" smtClean="0">
                <a:solidFill>
                  <a:srgbClr val="3BE570"/>
                </a:solidFill>
              </a:rPr>
              <a:t> o de dulce-.</a:t>
            </a:r>
          </a:p>
          <a:p>
            <a:pPr algn="just"/>
            <a:r>
              <a:rPr lang="es-MX" sz="2800" dirty="0" smtClean="0">
                <a:solidFill>
                  <a:srgbClr val="3BE570"/>
                </a:solidFill>
              </a:rPr>
              <a:t>Dulces de </a:t>
            </a:r>
            <a:r>
              <a:rPr lang="es-MX" sz="2800" i="1" dirty="0" smtClean="0">
                <a:solidFill>
                  <a:srgbClr val="3BE570"/>
                </a:solidFill>
              </a:rPr>
              <a:t>chimbo</a:t>
            </a:r>
            <a:r>
              <a:rPr lang="es-MX" sz="2800" dirty="0" smtClean="0">
                <a:solidFill>
                  <a:srgbClr val="3BE570"/>
                </a:solidFill>
              </a:rPr>
              <a:t>, frutas cristalizadas, cocadas, duraznos prensados y cajeta.</a:t>
            </a:r>
          </a:p>
          <a:p>
            <a:pPr algn="just"/>
            <a:r>
              <a:rPr lang="es-MX" sz="2800" dirty="0" smtClean="0">
                <a:solidFill>
                  <a:srgbClr val="3BE570"/>
                </a:solidFill>
              </a:rPr>
              <a:t>Plátanos fritos -rellenos de queso-.</a:t>
            </a:r>
          </a:p>
          <a:p>
            <a:pPr algn="just"/>
            <a:r>
              <a:rPr lang="es-MX" sz="2800" dirty="0" smtClean="0">
                <a:solidFill>
                  <a:srgbClr val="3BE570"/>
                </a:solidFill>
              </a:rPr>
              <a:t>Armadillo -para paladares aventureros-.</a:t>
            </a:r>
          </a:p>
          <a:p>
            <a:pPr algn="just"/>
            <a:r>
              <a:rPr lang="es-MX" sz="2800" dirty="0" smtClean="0">
                <a:solidFill>
                  <a:srgbClr val="3BE570"/>
                </a:solidFill>
              </a:rPr>
              <a:t>Chalupas, </a:t>
            </a:r>
            <a:r>
              <a:rPr lang="es-MX" sz="2800" i="1" dirty="0" smtClean="0">
                <a:solidFill>
                  <a:srgbClr val="3BE570"/>
                </a:solidFill>
              </a:rPr>
              <a:t>chiculguajes</a:t>
            </a:r>
            <a:r>
              <a:rPr lang="es-MX" sz="2800" dirty="0" smtClean="0">
                <a:solidFill>
                  <a:srgbClr val="3BE570"/>
                </a:solidFill>
              </a:rPr>
              <a:t> y </a:t>
            </a:r>
            <a:r>
              <a:rPr lang="es-MX" sz="2800" i="1" dirty="0" smtClean="0">
                <a:solidFill>
                  <a:srgbClr val="3BE570"/>
                </a:solidFill>
              </a:rPr>
              <a:t>patcitos</a:t>
            </a:r>
            <a:r>
              <a:rPr lang="es-MX" sz="2800" dirty="0" smtClean="0">
                <a:solidFill>
                  <a:srgbClr val="3BE570"/>
                </a:solidFill>
              </a:rPr>
              <a:t>.</a:t>
            </a:r>
          </a:p>
          <a:p>
            <a:pPr algn="just"/>
            <a:r>
              <a:rPr lang="es-MX" sz="2800" dirty="0" smtClean="0">
                <a:solidFill>
                  <a:srgbClr val="3BE570"/>
                </a:solidFill>
              </a:rPr>
              <a:t>Durante la cena acostumbran consumir el llamado tamal de bola.</a:t>
            </a:r>
          </a:p>
          <a:p>
            <a:endParaRPr lang="es-MX" dirty="0"/>
          </a:p>
        </p:txBody>
      </p:sp>
    </p:spTree>
  </p:cSld>
  <p:clrMapOvr>
    <a:masterClrMapping/>
  </p:clrMapOvr>
  <p:transition>
    <p:zoom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395536" y="1556792"/>
            <a:ext cx="7704856" cy="454495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1 Título"/>
          <p:cNvSpPr>
            <a:spLocks noGrp="1"/>
          </p:cNvSpPr>
          <p:nvPr>
            <p:ph type="title"/>
          </p:nvPr>
        </p:nvSpPr>
        <p:spPr/>
        <p:style>
          <a:lnRef idx="0">
            <a:scrgbClr r="0" g="0" b="0"/>
          </a:lnRef>
          <a:fillRef idx="1003">
            <a:schemeClr val="lt1"/>
          </a:fillRef>
          <a:effectRef idx="0">
            <a:scrgbClr r="0" g="0" b="0"/>
          </a:effectRef>
          <a:fontRef idx="major"/>
        </p:style>
        <p:txBody>
          <a:bodyPr>
            <a:normAutofit/>
          </a:bodyPr>
          <a:lstStyle/>
          <a:p>
            <a:r>
              <a:rPr lang="es-ES" sz="720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CIUDADES:</a:t>
            </a:r>
            <a:endParaRPr lang="es-MX" sz="720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2 Marcador de contenido"/>
          <p:cNvSpPr>
            <a:spLocks noGrp="1"/>
          </p:cNvSpPr>
          <p:nvPr>
            <p:ph idx="1"/>
          </p:nvPr>
        </p:nvSpPr>
        <p:spPr/>
        <p:txBody>
          <a:bodyPr>
            <a:normAutofit fontScale="70000" lnSpcReduction="20000"/>
          </a:bodyPr>
          <a:lstStyle/>
          <a:p>
            <a:pPr algn="just"/>
            <a:r>
              <a:rPr lang="es-MX" b="1" dirty="0" smtClean="0">
                <a:solidFill>
                  <a:srgbClr val="FFFF00"/>
                </a:solidFill>
              </a:rPr>
              <a:t>2. </a:t>
            </a:r>
            <a:r>
              <a:rPr lang="es-MX" b="1" dirty="0" smtClean="0">
                <a:solidFill>
                  <a:srgbClr val="FFFF00"/>
                </a:solidFill>
              </a:rPr>
              <a:t>Comitán</a:t>
            </a:r>
            <a:endParaRPr lang="es-MX" b="1" dirty="0" smtClean="0">
              <a:solidFill>
                <a:srgbClr val="FFFF00"/>
              </a:solidFill>
            </a:endParaRPr>
          </a:p>
          <a:p>
            <a:pPr algn="just"/>
            <a:r>
              <a:rPr lang="es-MX" dirty="0" smtClean="0">
                <a:solidFill>
                  <a:srgbClr val="FFFF00"/>
                </a:solidFill>
              </a:rPr>
              <a:t>Entre los sabores comitecos más elogiados su variedad comprende:</a:t>
            </a:r>
          </a:p>
          <a:p>
            <a:pPr algn="just"/>
            <a:r>
              <a:rPr lang="es-MX" dirty="0" smtClean="0">
                <a:solidFill>
                  <a:srgbClr val="FFFF00"/>
                </a:solidFill>
              </a:rPr>
              <a:t>Palmito, butifarra, quesos y múltiples platillos que pueden ser degustados en el mercado local, o en los restaurantes del lugar.</a:t>
            </a:r>
          </a:p>
          <a:p>
            <a:pPr algn="just"/>
            <a:r>
              <a:rPr lang="es-MX" i="1" dirty="0" smtClean="0">
                <a:solidFill>
                  <a:srgbClr val="FFFF00"/>
                </a:solidFill>
              </a:rPr>
              <a:t>Comiteco</a:t>
            </a:r>
            <a:r>
              <a:rPr lang="es-MX" dirty="0" smtClean="0">
                <a:solidFill>
                  <a:srgbClr val="FFFF00"/>
                </a:solidFill>
              </a:rPr>
              <a:t> -bebida fermentada de maguey y la </a:t>
            </a:r>
            <a:r>
              <a:rPr lang="es-MX" i="1" dirty="0" smtClean="0">
                <a:solidFill>
                  <a:srgbClr val="FFFF00"/>
                </a:solidFill>
              </a:rPr>
              <a:t>mistela</a:t>
            </a:r>
            <a:r>
              <a:rPr lang="es-MX" dirty="0" smtClean="0">
                <a:solidFill>
                  <a:srgbClr val="FFFF00"/>
                </a:solidFill>
              </a:rPr>
              <a:t> con frutas (mango, tejocote y ciruela)-.</a:t>
            </a:r>
          </a:p>
          <a:p>
            <a:pPr algn="just"/>
            <a:r>
              <a:rPr lang="es-MX" b="1" dirty="0" smtClean="0">
                <a:solidFill>
                  <a:srgbClr val="FFFF00"/>
                </a:solidFill>
              </a:rPr>
              <a:t>3. Tapachula </a:t>
            </a:r>
          </a:p>
          <a:p>
            <a:pPr algn="just"/>
            <a:r>
              <a:rPr lang="es-MX" dirty="0" smtClean="0">
                <a:solidFill>
                  <a:srgbClr val="FFFF00"/>
                </a:solidFill>
              </a:rPr>
              <a:t>Sopa de </a:t>
            </a:r>
            <a:r>
              <a:rPr lang="es-MX" i="1" dirty="0" smtClean="0">
                <a:solidFill>
                  <a:srgbClr val="FFFF00"/>
                </a:solidFill>
              </a:rPr>
              <a:t>chipilín.</a:t>
            </a:r>
            <a:endParaRPr lang="es-MX" dirty="0" smtClean="0">
              <a:solidFill>
                <a:srgbClr val="FFFF00"/>
              </a:solidFill>
            </a:endParaRPr>
          </a:p>
          <a:p>
            <a:pPr algn="just"/>
            <a:r>
              <a:rPr lang="es-MX" dirty="0" smtClean="0">
                <a:solidFill>
                  <a:srgbClr val="FFFF00"/>
                </a:solidFill>
              </a:rPr>
              <a:t>Cocido chiapaneco -carne de res y espinazo de puerco con durazno, manzana, plátano, membrillo, chayote, y zanahoria.</a:t>
            </a:r>
          </a:p>
          <a:p>
            <a:pPr algn="just"/>
            <a:r>
              <a:rPr lang="es-MX" i="1" dirty="0" smtClean="0">
                <a:solidFill>
                  <a:srgbClr val="FFFF00"/>
                </a:solidFill>
              </a:rPr>
              <a:t>Chanfaina</a:t>
            </a:r>
            <a:r>
              <a:rPr lang="es-MX" dirty="0" smtClean="0">
                <a:solidFill>
                  <a:srgbClr val="FFFF00"/>
                </a:solidFill>
              </a:rPr>
              <a:t> -hígado de res cocido, molido y sazonado en caldillo-.</a:t>
            </a:r>
          </a:p>
          <a:p>
            <a:pPr algn="just"/>
            <a:r>
              <a:rPr lang="es-MX" dirty="0" smtClean="0">
                <a:solidFill>
                  <a:srgbClr val="FFFF00"/>
                </a:solidFill>
              </a:rPr>
              <a:t>En las regiones del Soconusco y Tapachula consumen el pescado en </a:t>
            </a:r>
            <a:r>
              <a:rPr lang="es-MX" i="1" dirty="0" smtClean="0">
                <a:solidFill>
                  <a:srgbClr val="FFFF00"/>
                </a:solidFill>
              </a:rPr>
              <a:t>chumul</a:t>
            </a:r>
            <a:r>
              <a:rPr lang="es-MX" dirty="0" smtClean="0">
                <a:solidFill>
                  <a:srgbClr val="FFFF00"/>
                </a:solidFill>
              </a:rPr>
              <a:t>, caldo </a:t>
            </a:r>
            <a:r>
              <a:rPr lang="es-MX" i="1" dirty="0" smtClean="0">
                <a:solidFill>
                  <a:srgbClr val="FFFF00"/>
                </a:solidFill>
              </a:rPr>
              <a:t>shutil</a:t>
            </a:r>
            <a:r>
              <a:rPr lang="es-MX" dirty="0" smtClean="0">
                <a:solidFill>
                  <a:srgbClr val="FFFF00"/>
                </a:solidFill>
              </a:rPr>
              <a:t> (caracol de río y chile </a:t>
            </a:r>
            <a:r>
              <a:rPr lang="es-MX" i="1" dirty="0" smtClean="0">
                <a:solidFill>
                  <a:srgbClr val="FFFF00"/>
                </a:solidFill>
              </a:rPr>
              <a:t>chimborote</a:t>
            </a:r>
            <a:r>
              <a:rPr lang="es-MX" dirty="0" smtClean="0">
                <a:solidFill>
                  <a:srgbClr val="FFFF00"/>
                </a:solidFill>
              </a:rPr>
              <a:t>), salpicones y salchichas de mero, lisa horneada y tortuga guisada.</a:t>
            </a:r>
          </a:p>
          <a:p>
            <a:r>
              <a:rPr lang="es-MX" dirty="0" smtClean="0"/>
              <a:t/>
            </a:r>
            <a:br>
              <a:rPr lang="es-MX" dirty="0" smtClean="0"/>
            </a:br>
            <a:endParaRPr lang="es-MX" dirty="0"/>
          </a:p>
        </p:txBody>
      </p:sp>
    </p:spTree>
  </p:cSld>
  <p:clrMapOvr>
    <a:masterClrMapping/>
  </p:clrMapOvr>
  <p:transition>
    <p:pull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395536" y="1567870"/>
            <a:ext cx="7344816" cy="4597434"/>
          </a:xfrm>
          <a:prstGeom prst="rect">
            <a:avLst/>
          </a:prstGeom>
          <a:noFill/>
          <a:ln w="9525">
            <a:noFill/>
            <a:miter lim="800000"/>
            <a:headEnd/>
            <a:tailEnd/>
          </a:ln>
        </p:spPr>
      </p:pic>
      <p:sp>
        <p:nvSpPr>
          <p:cNvPr id="4" name="3 Título"/>
          <p:cNvSpPr>
            <a:spLocks noGrp="1"/>
          </p:cNvSpPr>
          <p:nvPr>
            <p:ph type="title"/>
          </p:nvPr>
        </p:nvSpPr>
        <p: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3"/>
          </a:lnRef>
          <a:fillRef idx="2">
            <a:schemeClr val="accent3"/>
          </a:fillRef>
          <a:effectRef idx="1">
            <a:schemeClr val="accent3"/>
          </a:effectRef>
          <a:fontRef idx="minor">
            <a:schemeClr val="dk1"/>
          </a:fontRef>
        </p:style>
        <p:txBody>
          <a:bodyPr>
            <a:prstTxWarp prst="textArchUpPour">
              <a:avLst/>
            </a:prstTxWarp>
          </a:bodyPr>
          <a:lstStyle/>
          <a:p>
            <a:r>
              <a:rPr lang="es-ES" cap="none"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OTROS PLATILLOS:</a:t>
            </a:r>
            <a:endParaRPr lang="es-MX" cap="none"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5" name="4 Marcador de contenido"/>
          <p:cNvSpPr>
            <a:spLocks noGrp="1"/>
          </p:cNvSpPr>
          <p:nvPr>
            <p:ph idx="1"/>
          </p:nvPr>
        </p:nvSpPr>
        <p:spPr>
          <a:xfrm>
            <a:off x="323528" y="1484784"/>
            <a:ext cx="7372672" cy="4970952"/>
          </a:xfrm>
        </p:spPr>
        <p:txBody>
          <a:bodyPr>
            <a:normAutofit fontScale="62500" lnSpcReduction="20000"/>
          </a:bodyPr>
          <a:lstStyle/>
          <a:p>
            <a:r>
              <a:rPr lang="es-MX" b="1" dirty="0" smtClean="0">
                <a:solidFill>
                  <a:srgbClr val="FFFF00"/>
                </a:solidFill>
              </a:rPr>
              <a:t>Otros platillos regionales </a:t>
            </a:r>
          </a:p>
          <a:p>
            <a:r>
              <a:rPr lang="es-MX" dirty="0" smtClean="0">
                <a:solidFill>
                  <a:srgbClr val="FFFF00"/>
                </a:solidFill>
              </a:rPr>
              <a:t>Barbacoa de res o borrego</a:t>
            </a:r>
          </a:p>
          <a:p>
            <a:r>
              <a:rPr lang="es-MX" i="1" dirty="0" smtClean="0">
                <a:solidFill>
                  <a:srgbClr val="FFFF00"/>
                </a:solidFill>
              </a:rPr>
              <a:t>Cochinito</a:t>
            </a:r>
            <a:r>
              <a:rPr lang="es-MX" dirty="0" smtClean="0">
                <a:solidFill>
                  <a:srgbClr val="FFFF00"/>
                </a:solidFill>
              </a:rPr>
              <a:t> (carne de puerco horneada)</a:t>
            </a:r>
          </a:p>
          <a:p>
            <a:r>
              <a:rPr lang="es-MX" dirty="0" smtClean="0">
                <a:solidFill>
                  <a:srgbClr val="FFFF00"/>
                </a:solidFill>
              </a:rPr>
              <a:t>El asado chiapaneco -carne de puerco, sazonado con el llamado </a:t>
            </a:r>
            <a:r>
              <a:rPr lang="es-MX" i="1" dirty="0" smtClean="0">
                <a:solidFill>
                  <a:srgbClr val="FFFF00"/>
                </a:solidFill>
              </a:rPr>
              <a:t>recadito</a:t>
            </a:r>
            <a:r>
              <a:rPr lang="es-MX" dirty="0" smtClean="0">
                <a:solidFill>
                  <a:srgbClr val="FFFF00"/>
                </a:solidFill>
              </a:rPr>
              <a:t>: mezcla de chiles secos y especias-.</a:t>
            </a:r>
          </a:p>
          <a:p>
            <a:r>
              <a:rPr lang="es-MX" dirty="0" smtClean="0">
                <a:solidFill>
                  <a:srgbClr val="FFFF00"/>
                </a:solidFill>
              </a:rPr>
              <a:t>Chiles rellenos -chile de tipo poblano relleno con carne de cerdo, verdura, capeado, frito en aceite y acompañado de un caldillo espeso de jitomate-.</a:t>
            </a:r>
          </a:p>
          <a:p>
            <a:r>
              <a:rPr lang="es-MX" dirty="0" smtClean="0">
                <a:solidFill>
                  <a:srgbClr val="FFFF00"/>
                </a:solidFill>
              </a:rPr>
              <a:t>Cocido -caldo de carne de puerco, res y verdura-.</a:t>
            </a:r>
          </a:p>
          <a:p>
            <a:r>
              <a:rPr lang="es-MX" dirty="0" smtClean="0">
                <a:solidFill>
                  <a:srgbClr val="FFFF00"/>
                </a:solidFill>
              </a:rPr>
              <a:t>Sopa de pan -receta de condimentación secreta-.</a:t>
            </a:r>
          </a:p>
          <a:p>
            <a:r>
              <a:rPr lang="es-MX" dirty="0" smtClean="0">
                <a:solidFill>
                  <a:srgbClr val="FFFF00"/>
                </a:solidFill>
              </a:rPr>
              <a:t>Lomo relleno -cerdo con carne molida, almendras, pasas y verduras-.</a:t>
            </a:r>
          </a:p>
          <a:p>
            <a:r>
              <a:rPr lang="es-MX" dirty="0" smtClean="0">
                <a:solidFill>
                  <a:srgbClr val="FFFF00"/>
                </a:solidFill>
              </a:rPr>
              <a:t>Estofado de carnero -preparado con especias, pan francés, </a:t>
            </a:r>
            <a:r>
              <a:rPr lang="es-MX" dirty="0" smtClean="0">
                <a:solidFill>
                  <a:srgbClr val="FFFF00"/>
                </a:solidFill>
                <a:hlinkClick r:id="rId3"/>
              </a:rPr>
              <a:t>vino dulce</a:t>
            </a:r>
            <a:r>
              <a:rPr lang="es-MX" dirty="0" smtClean="0">
                <a:solidFill>
                  <a:srgbClr val="FFFF00"/>
                </a:solidFill>
              </a:rPr>
              <a:t> y chile en vinagre-.</a:t>
            </a:r>
          </a:p>
          <a:p>
            <a:r>
              <a:rPr lang="es-MX" dirty="0" smtClean="0">
                <a:solidFill>
                  <a:srgbClr val="FFFF00"/>
                </a:solidFill>
              </a:rPr>
              <a:t>Lengua en azafrán -sazonada con </a:t>
            </a:r>
            <a:r>
              <a:rPr lang="es-MX" dirty="0" smtClean="0">
                <a:solidFill>
                  <a:srgbClr val="FFFF00"/>
                </a:solidFill>
                <a:hlinkClick r:id="rId4"/>
              </a:rPr>
              <a:t>verduras</a:t>
            </a:r>
            <a:r>
              <a:rPr lang="es-MX" dirty="0" smtClean="0">
                <a:solidFill>
                  <a:srgbClr val="FFFF00"/>
                </a:solidFill>
              </a:rPr>
              <a:t>, pan dulce y blanco, especias, aceitunas y ciruelas pasa-.</a:t>
            </a:r>
          </a:p>
          <a:p>
            <a:r>
              <a:rPr lang="es-MX" dirty="0" smtClean="0">
                <a:solidFill>
                  <a:srgbClr val="FFFF00"/>
                </a:solidFill>
              </a:rPr>
              <a:t>Pavo prensado -se sirve con una salsa a base de chile ancho, acompañado de ensalada-. Suele ser el </a:t>
            </a:r>
            <a:r>
              <a:rPr lang="es-MX" dirty="0" smtClean="0">
                <a:solidFill>
                  <a:srgbClr val="FFFF00"/>
                </a:solidFill>
                <a:hlinkClick r:id="rId5"/>
              </a:rPr>
              <a:t>platillo principal en Navidad</a:t>
            </a:r>
            <a:r>
              <a:rPr lang="es-MX" dirty="0" smtClean="0">
                <a:solidFill>
                  <a:srgbClr val="FFFF00"/>
                </a:solidFill>
              </a:rPr>
              <a:t>.</a:t>
            </a:r>
          </a:p>
          <a:p>
            <a:r>
              <a:rPr lang="es-MX" dirty="0" smtClean="0">
                <a:solidFill>
                  <a:srgbClr val="FFFF00"/>
                </a:solidFill>
              </a:rPr>
              <a:t>Tamales de verdura con pollo, de </a:t>
            </a:r>
            <a:r>
              <a:rPr lang="es-MX" i="1" dirty="0" smtClean="0">
                <a:solidFill>
                  <a:srgbClr val="FFFF00"/>
                </a:solidFill>
              </a:rPr>
              <a:t>momo</a:t>
            </a:r>
            <a:r>
              <a:rPr lang="es-MX" dirty="0" smtClean="0">
                <a:solidFill>
                  <a:srgbClr val="FFFF00"/>
                </a:solidFill>
              </a:rPr>
              <a:t> o </a:t>
            </a:r>
            <a:r>
              <a:rPr lang="es-MX" i="1" dirty="0" err="1" smtClean="0">
                <a:solidFill>
                  <a:srgbClr val="FFFF00"/>
                </a:solidFill>
              </a:rPr>
              <a:t>mumo</a:t>
            </a:r>
            <a:r>
              <a:rPr lang="es-MX" dirty="0" smtClean="0">
                <a:solidFill>
                  <a:srgbClr val="FFFF00"/>
                </a:solidFill>
              </a:rPr>
              <a:t> (hoja santa), de </a:t>
            </a:r>
            <a:r>
              <a:rPr lang="es-MX" i="1" dirty="0" smtClean="0">
                <a:solidFill>
                  <a:srgbClr val="FFFF00"/>
                </a:solidFill>
              </a:rPr>
              <a:t>chipilín</a:t>
            </a:r>
            <a:r>
              <a:rPr lang="es-MX" dirty="0" smtClean="0">
                <a:solidFill>
                  <a:srgbClr val="FFFF00"/>
                </a:solidFill>
              </a:rPr>
              <a:t>, frijol, de elote o coco</a:t>
            </a:r>
          </a:p>
          <a:p>
            <a:endParaRPr lang="es-MX" dirty="0"/>
          </a:p>
        </p:txBody>
      </p:sp>
    </p:spTree>
  </p:cSld>
  <p:clrMapOvr>
    <a:masterClrMapping/>
  </p:clrMapOvr>
  <p:transition>
    <p:checke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Personalizado 3">
      <a:dk1>
        <a:srgbClr val="7FD13B"/>
      </a:dk1>
      <a:lt1>
        <a:srgbClr val="CBECB0"/>
      </a:lt1>
      <a:dk2>
        <a:srgbClr val="5EA226"/>
      </a:dk2>
      <a:lt2>
        <a:srgbClr val="CBECB0"/>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07E9B3"/>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72</TotalTime>
  <Words>520</Words>
  <Application>Microsoft Office PowerPoint</Application>
  <PresentationFormat>Presentación en pantalla (4:3)</PresentationFormat>
  <Paragraphs>68</Paragraphs>
  <Slides>10</Slides>
  <Notes>0</Notes>
  <HiddenSlides>0</HiddenSlides>
  <MMClips>1</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Opulento</vt:lpstr>
      <vt:lpstr>CHIAPAS </vt:lpstr>
      <vt:lpstr>GASTRONOMIA:</vt:lpstr>
      <vt:lpstr>Imágenes :</vt:lpstr>
      <vt:lpstr>DULCES Y BEBIDAS :</vt:lpstr>
      <vt:lpstr>IMÁGENES DE COMIDA TIPICA :</vt:lpstr>
      <vt:lpstr>TUXTLA GUTIERREZ  </vt:lpstr>
      <vt:lpstr>CIUDADES COLONIALES:</vt:lpstr>
      <vt:lpstr>CIUDADES:</vt:lpstr>
      <vt:lpstr>OTROS PLATILLOS:</vt:lpstr>
      <vt:lpstr>FUENTES :</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CHIAPAS</dc:title>
  <dc:creator>LUIS FERNANDO</dc:creator>
  <cp:lastModifiedBy>LUIS FERNANDO</cp:lastModifiedBy>
  <cp:revision>8</cp:revision>
  <dcterms:created xsi:type="dcterms:W3CDTF">2011-04-07T03:20:37Z</dcterms:created>
  <dcterms:modified xsi:type="dcterms:W3CDTF">2011-04-07T04:33:16Z</dcterms:modified>
</cp:coreProperties>
</file>